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1" r:id="rId1"/>
  </p:sldMasterIdLst>
  <p:sldIdLst>
    <p:sldId id="256" r:id="rId2"/>
    <p:sldId id="257" r:id="rId3"/>
    <p:sldId id="266" r:id="rId4"/>
    <p:sldId id="271" r:id="rId5"/>
    <p:sldId id="269" r:id="rId6"/>
    <p:sldId id="264" r:id="rId7"/>
    <p:sldId id="272" r:id="rId8"/>
    <p:sldId id="267" r:id="rId9"/>
    <p:sldId id="268" r:id="rId10"/>
    <p:sldId id="270" r:id="rId11"/>
    <p:sldId id="273" r:id="rId12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3399"/>
    <a:srgbClr val="CC0099"/>
    <a:srgbClr val="33CC33"/>
    <a:srgbClr val="00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napVertSplitter="1" vertBarState="minimized" horzBarState="maximized">
    <p:restoredLeft sz="15619" autoAdjust="0"/>
    <p:restoredTop sz="94728" autoAdjust="0"/>
  </p:normalViewPr>
  <p:slideViewPr>
    <p:cSldViewPr>
      <p:cViewPr varScale="1">
        <p:scale>
          <a:sx n="79" d="100"/>
          <a:sy n="79" d="100"/>
        </p:scale>
        <p:origin x="-1356" y="-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56C1777E-AAEA-4B6B-84F8-645922D787D4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32" name="Rectangle 31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9" name="Rectangle 38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0" name="Rectangle 39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1" name="Rectangle 40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42" name="Rectangle 41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914400" y="4343400"/>
            <a:ext cx="7772400" cy="1975104"/>
          </a:xfrm>
        </p:spPr>
        <p:txBody>
          <a:bodyPr/>
          <a:lstStyle>
            <a:lvl1pPr marR="9144" algn="l">
              <a:defRPr sz="4000" b="1" cap="all" spc="0" baseline="0">
                <a:effectLst>
                  <a:reflection blurRad="12700" stA="34000" endA="740" endPos="53000" dir="5400000" sy="-100000" algn="bl" rotWithShape="0"/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914400" y="2834640"/>
            <a:ext cx="7772400" cy="1508760"/>
          </a:xfrm>
        </p:spPr>
        <p:txBody>
          <a:bodyPr lIns="100584" tIns="45720" anchor="b"/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56" name="Rectangle 55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5" name="Rectangle 64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6" name="Rectangle 65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7" name="Rectangle 66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AB1656AA-71B5-46B1-BBA1-02A08A47894A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981200" cy="5851525"/>
          </a:xfrm>
        </p:spPr>
        <p:txBody>
          <a:bodyPr vert="eaVert" anchor="ctr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58674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63D59030-CFC8-4507-B1E0-A942AD049176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628D7430-4829-4F9C-AF12-DA121924E438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Freeform 13"/>
          <p:cNvSpPr>
            <a:spLocks/>
          </p:cNvSpPr>
          <p:nvPr/>
        </p:nvSpPr>
        <p:spPr bwMode="auto">
          <a:xfrm>
            <a:off x="4828952" y="1073888"/>
            <a:ext cx="4322136" cy="5791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3648"/>
              </a:cxn>
              <a:cxn ang="0">
                <a:pos x="720" y="2016"/>
              </a:cxn>
              <a:cxn ang="0">
                <a:pos x="2736" y="0"/>
              </a:cxn>
              <a:cxn ang="0">
                <a:pos x="2736" y="96"/>
              </a:cxn>
              <a:cxn ang="0">
                <a:pos x="744" y="2038"/>
              </a:cxn>
              <a:cxn ang="0">
                <a:pos x="48" y="3648"/>
              </a:cxn>
              <a:cxn ang="0">
                <a:pos x="0" y="3648"/>
              </a:cxn>
            </a:cxnLst>
            <a:rect l="0" t="0" r="0" b="0"/>
            <a:pathLst>
              <a:path w="2736" h="3648">
                <a:moveTo>
                  <a:pt x="0" y="3648"/>
                </a:moveTo>
                <a:lnTo>
                  <a:pt x="720" y="2016"/>
                </a:lnTo>
                <a:lnTo>
                  <a:pt x="2736" y="672"/>
                </a:lnTo>
                <a:lnTo>
                  <a:pt x="2736" y="720"/>
                </a:lnTo>
                <a:lnTo>
                  <a:pt x="744" y="2038"/>
                </a:lnTo>
                <a:lnTo>
                  <a:pt x="48" y="3648"/>
                </a:lnTo>
                <a:lnTo>
                  <a:pt x="48" y="3648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5" name="Freeform 14"/>
          <p:cNvSpPr>
            <a:spLocks/>
          </p:cNvSpPr>
          <p:nvPr/>
        </p:nvSpPr>
        <p:spPr bwMode="auto">
          <a:xfrm>
            <a:off x="373966" y="0"/>
            <a:ext cx="5514536" cy="661533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4080"/>
              </a:cxn>
              <a:cxn ang="0">
                <a:pos x="0" y="4128"/>
              </a:cxn>
              <a:cxn ang="0">
                <a:pos x="3504" y="2640"/>
              </a:cxn>
              <a:cxn ang="0">
                <a:pos x="2880" y="0"/>
              </a:cxn>
              <a:cxn ang="0">
                <a:pos x="2832" y="0"/>
              </a:cxn>
              <a:cxn ang="0">
                <a:pos x="3465" y="2619"/>
              </a:cxn>
              <a:cxn ang="0">
                <a:pos x="0" y="4080"/>
              </a:cxn>
            </a:cxnLst>
            <a:rect l="0" t="0" r="0" b="0"/>
            <a:pathLst>
              <a:path w="3504" h="4128">
                <a:moveTo>
                  <a:pt x="0" y="4080"/>
                </a:moveTo>
                <a:lnTo>
                  <a:pt x="0" y="4128"/>
                </a:lnTo>
                <a:lnTo>
                  <a:pt x="3504" y="2640"/>
                </a:lnTo>
                <a:lnTo>
                  <a:pt x="2880" y="0"/>
                </a:lnTo>
                <a:lnTo>
                  <a:pt x="2832" y="0"/>
                </a:lnTo>
                <a:lnTo>
                  <a:pt x="3465" y="2619"/>
                </a:lnTo>
                <a:lnTo>
                  <a:pt x="0" y="4080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3" name="Freeform 12"/>
          <p:cNvSpPr>
            <a:spLocks/>
          </p:cNvSpPr>
          <p:nvPr/>
        </p:nvSpPr>
        <p:spPr bwMode="auto">
          <a:xfrm rot="5236414">
            <a:off x="4462128" y="1483600"/>
            <a:ext cx="4114800" cy="118872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6" name="Freeform 15"/>
          <p:cNvSpPr>
            <a:spLocks/>
          </p:cNvSpPr>
          <p:nvPr/>
        </p:nvSpPr>
        <p:spPr bwMode="auto">
          <a:xfrm>
            <a:off x="5943600" y="0"/>
            <a:ext cx="27432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104" y="0"/>
              </a:cxn>
              <a:cxn ang="0">
                <a:pos x="1728" y="0"/>
              </a:cxn>
              <a:cxn ang="0">
                <a:pos x="0" y="2688"/>
              </a:cxn>
              <a:cxn ang="0">
                <a:pos x="1104" y="0"/>
              </a:cxn>
            </a:cxnLst>
            <a:rect l="0" t="0" r="0" b="0"/>
            <a:pathLst>
              <a:path w="1728" h="2688">
                <a:moveTo>
                  <a:pt x="1104" y="0"/>
                </a:moveTo>
                <a:lnTo>
                  <a:pt x="1728" y="0"/>
                </a:lnTo>
                <a:lnTo>
                  <a:pt x="0" y="2688"/>
                </a:lnTo>
                <a:lnTo>
                  <a:pt x="110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7" name="Freeform 16"/>
          <p:cNvSpPr>
            <a:spLocks/>
          </p:cNvSpPr>
          <p:nvPr/>
        </p:nvSpPr>
        <p:spPr bwMode="auto">
          <a:xfrm>
            <a:off x="5943600" y="4267200"/>
            <a:ext cx="3200400" cy="11430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2016" y="240"/>
              </a:cxn>
              <a:cxn ang="0">
                <a:pos x="2016" y="720"/>
              </a:cxn>
              <a:cxn ang="0">
                <a:pos x="0" y="0"/>
              </a:cxn>
            </a:cxnLst>
            <a:rect l="0" t="0" r="0" b="0"/>
            <a:pathLst>
              <a:path w="2016" h="720">
                <a:moveTo>
                  <a:pt x="0" y="0"/>
                </a:moveTo>
                <a:lnTo>
                  <a:pt x="2016" y="240"/>
                </a:lnTo>
                <a:lnTo>
                  <a:pt x="2016" y="720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8" name="Freeform 17"/>
          <p:cNvSpPr>
            <a:spLocks/>
          </p:cNvSpPr>
          <p:nvPr/>
        </p:nvSpPr>
        <p:spPr bwMode="auto">
          <a:xfrm>
            <a:off x="5943600" y="0"/>
            <a:ext cx="13716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864" y="0"/>
              </a:cxn>
              <a:cxn ang="0">
                <a:pos x="0" y="2688"/>
              </a:cxn>
              <a:cxn ang="0">
                <a:pos x="768" y="0"/>
              </a:cxn>
              <a:cxn ang="0">
                <a:pos x="864" y="0"/>
              </a:cxn>
            </a:cxnLst>
            <a:rect l="0" t="0" r="0" b="0"/>
            <a:pathLst>
              <a:path w="864" h="2688">
                <a:moveTo>
                  <a:pt x="864" y="0"/>
                </a:moveTo>
                <a:lnTo>
                  <a:pt x="0" y="2688"/>
                </a:lnTo>
                <a:lnTo>
                  <a:pt x="768" y="0"/>
                </a:lnTo>
                <a:lnTo>
                  <a:pt x="86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9" name="Freeform 18"/>
          <p:cNvSpPr>
            <a:spLocks/>
          </p:cNvSpPr>
          <p:nvPr/>
        </p:nvSpPr>
        <p:spPr bwMode="auto">
          <a:xfrm>
            <a:off x="5948363" y="4246563"/>
            <a:ext cx="2090737" cy="26114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71" y="1645"/>
              </a:cxn>
              <a:cxn ang="0">
                <a:pos x="1317" y="1645"/>
              </a:cxn>
              <a:cxn ang="0">
                <a:pos x="0" y="0"/>
              </a:cxn>
              <a:cxn ang="0">
                <a:pos x="1071" y="1645"/>
              </a:cxn>
            </a:cxnLst>
            <a:rect l="0" t="0" r="0" b="0"/>
            <a:pathLst>
              <a:path w="1317" h="1645">
                <a:moveTo>
                  <a:pt x="1071" y="1645"/>
                </a:moveTo>
                <a:lnTo>
                  <a:pt x="1317" y="1645"/>
                </a:lnTo>
                <a:lnTo>
                  <a:pt x="0" y="0"/>
                </a:lnTo>
                <a:lnTo>
                  <a:pt x="1071" y="1645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0" name="Freeform 19"/>
          <p:cNvSpPr>
            <a:spLocks/>
          </p:cNvSpPr>
          <p:nvPr/>
        </p:nvSpPr>
        <p:spPr bwMode="auto">
          <a:xfrm>
            <a:off x="5943600" y="4267200"/>
            <a:ext cx="16002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08" y="1632"/>
              </a:cxn>
              <a:cxn ang="0">
                <a:pos x="0" y="0"/>
              </a:cxn>
              <a:cxn ang="0">
                <a:pos x="960" y="1632"/>
              </a:cxn>
              <a:cxn ang="0">
                <a:pos x="1008" y="1632"/>
              </a:cxn>
            </a:cxnLst>
            <a:rect l="0" t="0" r="0" b="0"/>
            <a:pathLst>
              <a:path w="1008" h="1632">
                <a:moveTo>
                  <a:pt x="1008" y="1632"/>
                </a:moveTo>
                <a:lnTo>
                  <a:pt x="0" y="0"/>
                </a:lnTo>
                <a:lnTo>
                  <a:pt x="960" y="1632"/>
                </a:lnTo>
                <a:lnTo>
                  <a:pt x="1008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1" name="Freeform 20"/>
          <p:cNvSpPr>
            <a:spLocks/>
          </p:cNvSpPr>
          <p:nvPr/>
        </p:nvSpPr>
        <p:spPr bwMode="auto">
          <a:xfrm>
            <a:off x="5943600" y="1371600"/>
            <a:ext cx="3200400" cy="2895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2016" y="144"/>
              </a:cxn>
              <a:cxn ang="0">
                <a:pos x="0" y="1824"/>
              </a:cxn>
              <a:cxn ang="0">
                <a:pos x="2016" y="0"/>
              </a:cxn>
            </a:cxnLst>
            <a:rect l="0" t="0" r="0" b="0"/>
            <a:pathLst>
              <a:path w="2016" h="1824">
                <a:moveTo>
                  <a:pt x="2016" y="0"/>
                </a:moveTo>
                <a:lnTo>
                  <a:pt x="2016" y="144"/>
                </a:lnTo>
                <a:lnTo>
                  <a:pt x="0" y="1824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2" name="Freeform 21"/>
          <p:cNvSpPr>
            <a:spLocks/>
          </p:cNvSpPr>
          <p:nvPr/>
        </p:nvSpPr>
        <p:spPr bwMode="auto">
          <a:xfrm>
            <a:off x="5943600" y="1752600"/>
            <a:ext cx="3200400" cy="2514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0" y="1584"/>
              </a:cxn>
              <a:cxn ang="0">
                <a:pos x="2016" y="48"/>
              </a:cxn>
              <a:cxn ang="0">
                <a:pos x="2016" y="0"/>
              </a:cxn>
            </a:cxnLst>
            <a:rect l="0" t="0" r="0" b="0"/>
            <a:pathLst>
              <a:path w="2016" h="1584">
                <a:moveTo>
                  <a:pt x="2016" y="0"/>
                </a:moveTo>
                <a:lnTo>
                  <a:pt x="0" y="1584"/>
                </a:lnTo>
                <a:lnTo>
                  <a:pt x="2016" y="48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3" name="Freeform 22"/>
          <p:cNvSpPr>
            <a:spLocks/>
          </p:cNvSpPr>
          <p:nvPr/>
        </p:nvSpPr>
        <p:spPr bwMode="auto">
          <a:xfrm>
            <a:off x="990600" y="4267200"/>
            <a:ext cx="4953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120" y="0"/>
              </a:cxn>
              <a:cxn ang="0">
                <a:pos x="1056" y="1632"/>
              </a:cxn>
              <a:cxn ang="0">
                <a:pos x="0" y="1632"/>
              </a:cxn>
            </a:cxnLst>
            <a:rect l="0" t="0" r="0" b="0"/>
            <a:pathLst>
              <a:path w="3120" h="1632">
                <a:moveTo>
                  <a:pt x="0" y="1632"/>
                </a:moveTo>
                <a:lnTo>
                  <a:pt x="3120" y="0"/>
                </a:lnTo>
                <a:lnTo>
                  <a:pt x="1056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4" name="Freeform 23"/>
          <p:cNvSpPr>
            <a:spLocks/>
          </p:cNvSpPr>
          <p:nvPr/>
        </p:nvSpPr>
        <p:spPr bwMode="auto">
          <a:xfrm>
            <a:off x="533400" y="4267200"/>
            <a:ext cx="5334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360" y="0"/>
              </a:cxn>
              <a:cxn ang="0">
                <a:pos x="144" y="1632"/>
              </a:cxn>
              <a:cxn ang="0">
                <a:pos x="0" y="1632"/>
              </a:cxn>
            </a:cxnLst>
            <a:rect l="0" t="0" r="0" b="0"/>
            <a:pathLst>
              <a:path w="3360" h="1632">
                <a:moveTo>
                  <a:pt x="0" y="1632"/>
                </a:moveTo>
                <a:lnTo>
                  <a:pt x="3360" y="0"/>
                </a:lnTo>
                <a:lnTo>
                  <a:pt x="144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5" name="Freeform 24"/>
          <p:cNvSpPr>
            <a:spLocks/>
          </p:cNvSpPr>
          <p:nvPr/>
        </p:nvSpPr>
        <p:spPr bwMode="auto">
          <a:xfrm>
            <a:off x="366824" y="2438400"/>
            <a:ext cx="5638800" cy="1828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152"/>
              </a:cxn>
              <a:cxn ang="0">
                <a:pos x="0" y="384"/>
              </a:cxn>
              <a:cxn ang="0">
                <a:pos x="0" y="0"/>
              </a:cxn>
            </a:cxnLst>
            <a:rect l="0" t="0" r="0" b="0"/>
            <a:pathLst>
              <a:path w="3552" h="1152">
                <a:moveTo>
                  <a:pt x="0" y="0"/>
                </a:moveTo>
                <a:lnTo>
                  <a:pt x="3504" y="1152"/>
                </a:lnTo>
                <a:lnTo>
                  <a:pt x="0" y="384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6" name="Freeform 25"/>
          <p:cNvSpPr>
            <a:spLocks/>
          </p:cNvSpPr>
          <p:nvPr/>
        </p:nvSpPr>
        <p:spPr bwMode="auto">
          <a:xfrm>
            <a:off x="366824" y="2133600"/>
            <a:ext cx="5638800" cy="2133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7" name="Freeform 26"/>
          <p:cNvSpPr>
            <a:spLocks/>
          </p:cNvSpPr>
          <p:nvPr/>
        </p:nvSpPr>
        <p:spPr bwMode="auto">
          <a:xfrm>
            <a:off x="4572000" y="4267200"/>
            <a:ext cx="13716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96" y="1632"/>
              </a:cxn>
              <a:cxn ang="0">
                <a:pos x="864" y="0"/>
              </a:cxn>
              <a:cxn ang="0">
                <a:pos x="0" y="1632"/>
              </a:cxn>
            </a:cxnLst>
            <a:rect l="0" t="0" r="0" b="0"/>
            <a:pathLst>
              <a:path w="864" h="1632">
                <a:moveTo>
                  <a:pt x="0" y="1632"/>
                </a:moveTo>
                <a:lnTo>
                  <a:pt x="96" y="1632"/>
                </a:lnTo>
                <a:lnTo>
                  <a:pt x="864" y="0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6902" y="1351672"/>
            <a:ext cx="5718048" cy="977486"/>
          </a:xfrm>
        </p:spPr>
        <p:txBody>
          <a:bodyPr lIns="82296" tIns="45720" bIns="0" anchor="t"/>
          <a:lstStyle>
            <a:lvl1pPr marL="5486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66609603-4FCB-4ED4-BE18-4DF56A348870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363160" y="402264"/>
            <a:ext cx="850392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6902" y="512064"/>
            <a:ext cx="8156448" cy="777240"/>
          </a:xfrm>
        </p:spPr>
        <p:txBody>
          <a:bodyPr tIns="64008"/>
          <a:lstStyle>
            <a:lvl1pPr algn="l">
              <a:buNone/>
              <a:defRPr sz="3800" b="0" cap="none" spc="-150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 flipH="1">
            <a:off x="371538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9" name="Rectangle 8"/>
          <p:cNvSpPr/>
          <p:nvPr/>
        </p:nvSpPr>
        <p:spPr>
          <a:xfrm flipH="1">
            <a:off x="411109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0" name="Rectangle 9"/>
          <p:cNvSpPr/>
          <p:nvPr/>
        </p:nvSpPr>
        <p:spPr>
          <a:xfrm flipH="1">
            <a:off x="44845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 flipH="1">
            <a:off x="476702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Rectangle 11"/>
          <p:cNvSpPr/>
          <p:nvPr/>
        </p:nvSpPr>
        <p:spPr>
          <a:xfrm>
            <a:off x="500478" y="680477"/>
            <a:ext cx="36576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12064"/>
            <a:ext cx="8229600" cy="91440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64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55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2F55D140-1530-477A-9103-9F8230B5751B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24"/>
          <p:cNvSpPr/>
          <p:nvPr/>
        </p:nvSpPr>
        <p:spPr>
          <a:xfrm>
            <a:off x="0" y="402265"/>
            <a:ext cx="886708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4824" y="512064"/>
            <a:ext cx="7772400" cy="914400"/>
          </a:xfrm>
        </p:spPr>
        <p:txBody>
          <a:bodyPr anchor="t"/>
          <a:lstStyle>
            <a:lvl1pPr>
              <a:defRPr sz="400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09750"/>
            <a:ext cx="4040188" cy="639762"/>
          </a:xfrm>
        </p:spPr>
        <p:txBody>
          <a:bodyPr anchor="ctr"/>
          <a:lstStyle>
            <a:lvl1pPr marL="73152" indent="0" algn="l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09750"/>
            <a:ext cx="4041775" cy="639762"/>
          </a:xfrm>
        </p:spPr>
        <p:txBody>
          <a:bodyPr anchor="ctr"/>
          <a:lstStyle>
            <a:lvl1pPr marL="73152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459037"/>
            <a:ext cx="4040188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59037"/>
            <a:ext cx="4041775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A8E36EFC-5242-4CC5-8C8E-D7ABF05553EE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87790" y="680477"/>
            <a:ext cx="45720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7" name="Rectangle 16"/>
          <p:cNvSpPr/>
          <p:nvPr/>
        </p:nvSpPr>
        <p:spPr>
          <a:xfrm>
            <a:off x="47305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8" name="Rectangle 17"/>
          <p:cNvSpPr/>
          <p:nvPr/>
        </p:nvSpPr>
        <p:spPr>
          <a:xfrm>
            <a:off x="2825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9" name="Rectangle 18"/>
          <p:cNvSpPr/>
          <p:nvPr/>
        </p:nvSpPr>
        <p:spPr>
          <a:xfrm>
            <a:off x="0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0" name="Rectangle 19"/>
          <p:cNvSpPr/>
          <p:nvPr/>
        </p:nvSpPr>
        <p:spPr>
          <a:xfrm flipH="1">
            <a:off x="149770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1" name="Rectangle 20"/>
          <p:cNvSpPr/>
          <p:nvPr/>
        </p:nvSpPr>
        <p:spPr>
          <a:xfrm flipH="1">
            <a:off x="189341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Rectangle 21"/>
          <p:cNvSpPr/>
          <p:nvPr/>
        </p:nvSpPr>
        <p:spPr>
          <a:xfrm flipH="1">
            <a:off x="22668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9" name="Rectangle 28"/>
          <p:cNvSpPr/>
          <p:nvPr/>
        </p:nvSpPr>
        <p:spPr>
          <a:xfrm flipH="1">
            <a:off x="254934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30" name="Rectangle 29"/>
          <p:cNvSpPr/>
          <p:nvPr/>
        </p:nvSpPr>
        <p:spPr>
          <a:xfrm>
            <a:off x="278710" y="680477"/>
            <a:ext cx="36576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</p:spPr>
        <p:txBody>
          <a:bodyPr/>
          <a:lstStyle>
            <a:lvl1pPr>
              <a:defRPr sz="4000" cap="none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ED244021-9AA4-4FD1-BF47-FBDD0688B59A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766473E3-BAA7-403C-9DC5-EC2874A11700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73050"/>
            <a:ext cx="8229600" cy="1162050"/>
          </a:xfrm>
        </p:spPr>
        <p:txBody>
          <a:bodyPr anchor="ctr"/>
          <a:lstStyle>
            <a:lvl1pPr algn="l">
              <a:buNone/>
              <a:defRPr sz="3600" b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435100"/>
            <a:ext cx="2514600" cy="4572000"/>
          </a:xfrm>
        </p:spPr>
        <p:txBody>
          <a:bodyPr/>
          <a:lstStyle>
            <a:lvl1pPr marL="54864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429000" y="1435100"/>
            <a:ext cx="5486400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3538B4E8-BC42-4496-8511-D0B797FC25B1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368032" y="0"/>
            <a:ext cx="8778240" cy="1878037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9" name="Straight Connector 8"/>
          <p:cNvCxnSpPr/>
          <p:nvPr/>
        </p:nvCxnSpPr>
        <p:spPr>
          <a:xfrm flipV="1">
            <a:off x="363195" y="1885028"/>
            <a:ext cx="8782622" cy="0"/>
          </a:xfrm>
          <a:prstGeom prst="line">
            <a:avLst/>
          </a:prstGeom>
          <a:noFill/>
          <a:ln w="19050" cap="flat" cmpd="sng" algn="ctr">
            <a:solidFill>
              <a:srgbClr val="FFFFFF">
                <a:alpha val="100000"/>
              </a:srgbClr>
            </a:soli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0" name="Group 9"/>
          <p:cNvGrpSpPr/>
          <p:nvPr/>
        </p:nvGrpSpPr>
        <p:grpSpPr>
          <a:xfrm rot="5400000">
            <a:off x="8514581" y="1219200"/>
            <a:ext cx="132763" cy="128466"/>
            <a:chOff x="6668087" y="1297746"/>
            <a:chExt cx="161840" cy="156602"/>
          </a:xfrm>
        </p:grpSpPr>
        <p:cxnSp>
          <p:nvCxnSpPr>
            <p:cNvPr id="15" name="Straight Connector 14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 bwMode="grayWhite">
          <a:xfrm>
            <a:off x="914400" y="441251"/>
            <a:ext cx="6858000" cy="701749"/>
          </a:xfrm>
        </p:spPr>
        <p:txBody>
          <a:bodyPr anchor="b"/>
          <a:lstStyle>
            <a:lvl1pPr algn="l">
              <a:buNone/>
              <a:defRPr sz="2100" b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68032" y="1893781"/>
            <a:ext cx="8778240" cy="4960144"/>
          </a:xfrm>
          <a:solidFill>
            <a:schemeClr val="bg2"/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White">
          <a:xfrm>
            <a:off x="914400" y="1150144"/>
            <a:ext cx="6858000" cy="685800"/>
          </a:xfrm>
        </p:spPr>
        <p:txBody>
          <a:bodyPr/>
          <a:lstStyle>
            <a:lvl1pPr marL="27432" indent="0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grpSp>
        <p:nvGrpSpPr>
          <p:cNvPr id="14" name="Group 13"/>
          <p:cNvGrpSpPr/>
          <p:nvPr/>
        </p:nvGrpSpPr>
        <p:grpSpPr>
          <a:xfrm rot="5400000">
            <a:off x="8666981" y="1371600"/>
            <a:ext cx="132763" cy="128466"/>
            <a:chOff x="6668087" y="1297746"/>
            <a:chExt cx="161840" cy="156602"/>
          </a:xfrm>
        </p:grpSpPr>
        <p:cxnSp>
          <p:nvCxnSpPr>
            <p:cNvPr id="11" name="Straight Connector 10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Group 17"/>
          <p:cNvGrpSpPr/>
          <p:nvPr/>
        </p:nvGrpSpPr>
        <p:grpSpPr>
          <a:xfrm rot="5400000">
            <a:off x="8320088" y="1474763"/>
            <a:ext cx="132763" cy="128466"/>
            <a:chOff x="6668087" y="1297746"/>
            <a:chExt cx="161840" cy="156602"/>
          </a:xfrm>
        </p:grpSpPr>
        <p:cxnSp>
          <p:nvCxnSpPr>
            <p:cNvPr id="19" name="Straight Connector 18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477000" y="55499"/>
            <a:ext cx="2133600" cy="365125"/>
          </a:xfrm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914400" y="55499"/>
            <a:ext cx="5562600" cy="365125"/>
          </a:xfrm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55499"/>
            <a:ext cx="457200" cy="365125"/>
          </a:xfrm>
        </p:spPr>
        <p:txBody>
          <a:bodyPr/>
          <a:lstStyle>
            <a:extLst/>
          </a:lstStyle>
          <a:p>
            <a:pPr>
              <a:defRPr/>
            </a:pPr>
            <a:fld id="{61C96321-7830-42A5-921B-618A8003EF6E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Rectangle 11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5" name="Rectangle 14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6" name="Rectangle 15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7" name="Rectangle 16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  <a:prstGeom prst="rect">
            <a:avLst/>
          </a:prstGeom>
        </p:spPr>
        <p:txBody>
          <a:bodyPr vert="horz" anchor="t">
            <a:noAutofit/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914400" y="1783560"/>
            <a:ext cx="7772400" cy="457200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4770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914400" y="6416675"/>
            <a:ext cx="55626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8610600" y="64166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fld id="{1A11E9DE-5FDA-4988-8281-2B707A6F5816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2" r:id="rId1"/>
    <p:sldLayoutId id="2147483723" r:id="rId2"/>
    <p:sldLayoutId id="2147483724" r:id="rId3"/>
    <p:sldLayoutId id="2147483725" r:id="rId4"/>
    <p:sldLayoutId id="2147483726" r:id="rId5"/>
    <p:sldLayoutId id="2147483727" r:id="rId6"/>
    <p:sldLayoutId id="2147483728" r:id="rId7"/>
    <p:sldLayoutId id="2147483729" r:id="rId8"/>
    <p:sldLayoutId id="2147483730" r:id="rId9"/>
    <p:sldLayoutId id="2147483731" r:id="rId10"/>
    <p:sldLayoutId id="2147483732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 spc="-100" baseline="0">
          <a:solidFill>
            <a:schemeClr val="tx2">
              <a:satMod val="200000"/>
            </a:schemeClr>
          </a:solidFill>
          <a:latin typeface="+mj-lt"/>
          <a:ea typeface="+mj-ea"/>
          <a:cs typeface="+mj-cs"/>
        </a:defRPr>
      </a:lvl1pPr>
      <a:extLst/>
    </p:titleStyle>
    <p:bodyStyle>
      <a:lvl1pPr marL="411480" indent="-342900" algn="l" rtl="0" eaLnBrk="1" latinLnBrk="0" hangingPunct="1">
        <a:spcBef>
          <a:spcPts val="700"/>
        </a:spcBef>
        <a:buClr>
          <a:schemeClr val="tx2"/>
        </a:buClr>
        <a:buSzPct val="95000"/>
        <a:buFont typeface="Wingdings"/>
        <a:buChar char="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40664" indent="-28575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2"/>
        </a:buClr>
        <a:buFont typeface="Wingdings 2"/>
        <a:buChar char="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61872" indent="-228600" algn="l" rtl="0" eaLnBrk="1" latinLnBrk="0" hangingPunct="1">
        <a:spcBef>
          <a:spcPct val="20000"/>
        </a:spcBef>
        <a:buClr>
          <a:schemeClr val="accent3"/>
        </a:buClr>
        <a:buFont typeface="Wingdings 3"/>
        <a:buChar char="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14813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99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01952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93976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Documents%20and%20Settings\fprather\Desktop\Prather_Fran_Intel\unit_plan\03%20The%20Times%20They%20Are%20A-Changin.wav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hyperlink" Target="../Assessment/Clement%20Matter%20Anticipation%20Guide.docx" TargetMode="Externa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algn="ctr" eaLnBrk="1" hangingPunct="1"/>
            <a:r>
              <a:rPr lang="en-US" sz="4800" dirty="0" smtClean="0"/>
              <a:t>Does Matter   </a:t>
            </a:r>
            <a:br>
              <a:rPr lang="en-US" sz="4800" dirty="0" smtClean="0"/>
            </a:br>
            <a:r>
              <a:rPr lang="en-US" sz="4800" dirty="0" err="1" smtClean="0"/>
              <a:t>Matter</a:t>
            </a:r>
            <a:r>
              <a:rPr lang="en-US" sz="4800" dirty="0" smtClean="0"/>
              <a:t>?</a:t>
            </a:r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>
          <a:xfrm>
            <a:off x="990600" y="2057400"/>
            <a:ext cx="7772400" cy="1508760"/>
          </a:xfrm>
        </p:spPr>
        <p:txBody>
          <a:bodyPr/>
          <a:lstStyle/>
          <a:p>
            <a:r>
              <a:rPr lang="en-US" sz="2400" dirty="0" smtClean="0">
                <a:latin typeface="Tahoma" pitchFamily="34" charset="0"/>
                <a:cs typeface="Tahoma" pitchFamily="34" charset="0"/>
              </a:rPr>
              <a:t>Chris Clement</a:t>
            </a:r>
          </a:p>
          <a:p>
            <a:r>
              <a:rPr lang="en-US" dirty="0" smtClean="0">
                <a:latin typeface="Tahoma" pitchFamily="34" charset="0"/>
                <a:cs typeface="Tahoma" pitchFamily="34" charset="0"/>
              </a:rPr>
              <a:t>Unit  Portfolio Presentation</a:t>
            </a:r>
            <a:endParaRPr lang="en-US" dirty="0">
              <a:latin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>
                <a:latin typeface="Tahoma" pitchFamily="34" charset="0"/>
                <a:cs typeface="Tahoma" pitchFamily="34" charset="0"/>
              </a:rPr>
              <a:t>Request for Feedback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How do I help students to produce quality work?</a:t>
            </a:r>
          </a:p>
          <a:p>
            <a:pPr eaLnBrk="1" hangingPunct="1">
              <a:buNone/>
            </a:pPr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Tahoma" pitchFamily="34" charset="0"/>
                <a:cs typeface="Tahoma" pitchFamily="34" charset="0"/>
              </a:rPr>
              <a:t>Works Cited</a:t>
            </a:r>
            <a:endParaRPr lang="en-US" dirty="0">
              <a:latin typeface="Tahoma" pitchFamily="34" charset="0"/>
              <a:cs typeface="Tahoma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Slide one picture: Detroit riot </a:t>
            </a:r>
          </a:p>
          <a:p>
            <a:pPr lvl="1"/>
            <a:r>
              <a:rPr lang="en-US" dirty="0" smtClean="0"/>
              <a:t>http://cache.eb.com/eb/image?id=71289&amp;rendTypeId=4</a:t>
            </a:r>
          </a:p>
          <a:p>
            <a:r>
              <a:rPr lang="en-US" dirty="0" smtClean="0"/>
              <a:t>Unit Summary slide: </a:t>
            </a:r>
          </a:p>
          <a:p>
            <a:pPr lvl="1"/>
            <a:r>
              <a:rPr lang="en-US" dirty="0" smtClean="0"/>
              <a:t>“The Times they are a </a:t>
            </a:r>
            <a:r>
              <a:rPr lang="en-US" dirty="0" err="1" smtClean="0"/>
              <a:t>changein</a:t>
            </a:r>
            <a:r>
              <a:rPr lang="en-US" dirty="0" smtClean="0"/>
              <a:t>’” by Bob Dylan</a:t>
            </a:r>
          </a:p>
          <a:p>
            <a:pPr lvl="1">
              <a:buNone/>
            </a:pPr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en-US" dirty="0" smtClean="0">
                <a:latin typeface="Tahoma" pitchFamily="34" charset="0"/>
                <a:cs typeface="Tahoma" pitchFamily="34" charset="0"/>
              </a:rPr>
              <a:t>Unit Summary</a:t>
            </a:r>
            <a:endParaRPr lang="en-US" sz="4000" dirty="0" smtClean="0">
              <a:latin typeface="Tahoma" pitchFamily="34" charset="0"/>
              <a:cs typeface="Tahoma" pitchFamily="34" charset="0"/>
            </a:endParaRPr>
          </a:p>
        </p:txBody>
      </p:sp>
      <p:sp>
        <p:nvSpPr>
          <p:cNvPr id="5125" name="Rectangle 15"/>
          <p:cNvSpPr>
            <a:spLocks noGrp="1" noChangeArrowheads="1"/>
          </p:cNvSpPr>
          <p:nvPr>
            <p:ph idx="1"/>
          </p:nvPr>
        </p:nvSpPr>
        <p:spPr>
          <a:xfrm>
            <a:off x="1600200" y="1447800"/>
            <a:ext cx="7162800" cy="4530725"/>
          </a:xfrm>
          <a:noFill/>
        </p:spPr>
        <p:txBody>
          <a:bodyPr>
            <a:noAutofit/>
          </a:bodyPr>
          <a:lstStyle/>
          <a:p>
            <a:pPr marL="0" indent="0" eaLnBrk="1" hangingPunct="1">
              <a:lnSpc>
                <a:spcPct val="90000"/>
              </a:lnSpc>
              <a:buFontTx/>
              <a:buNone/>
            </a:pPr>
            <a:r>
              <a:rPr lang="en-US" sz="3200" dirty="0" smtClean="0">
                <a:latin typeface="Tahoma" pitchFamily="34" charset="0"/>
                <a:cs typeface="Tahoma" pitchFamily="34" charset="0"/>
              </a:rPr>
              <a:t>Matter is the basic foundation of the universe. It reacts in many different ways depending on the environment it is in. You will be chemists for the next 4 weeks exploring matter and how it reacts to these different environments. You will use books as a reference, experiments, collaboration with colleagues and finally design a poster presenting your findings.</a:t>
            </a:r>
          </a:p>
        </p:txBody>
      </p:sp>
      <p:sp>
        <p:nvSpPr>
          <p:cNvPr id="5123" name="Rectangle 5"/>
          <p:cNvSpPr>
            <a:spLocks noChangeArrowheads="1"/>
          </p:cNvSpPr>
          <p:nvPr/>
        </p:nvSpPr>
        <p:spPr bwMode="auto">
          <a:xfrm>
            <a:off x="3746500" y="1219200"/>
            <a:ext cx="2801938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ctr">
              <a:spcBef>
                <a:spcPct val="20000"/>
              </a:spcBef>
            </a:pPr>
            <a:endParaRPr lang="en-US" sz="2000">
              <a:solidFill>
                <a:schemeClr val="tx2"/>
              </a:solidFill>
              <a:latin typeface="Garamond" pitchFamily="18" charset="0"/>
            </a:endParaRPr>
          </a:p>
        </p:txBody>
      </p:sp>
      <p:sp>
        <p:nvSpPr>
          <p:cNvPr id="5124" name="Rectangle 9"/>
          <p:cNvSpPr>
            <a:spLocks noChangeArrowheads="1"/>
          </p:cNvSpPr>
          <p:nvPr/>
        </p:nvSpPr>
        <p:spPr bwMode="auto">
          <a:xfrm>
            <a:off x="6565900" y="1219200"/>
            <a:ext cx="26670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ctr">
              <a:spcBef>
                <a:spcPct val="20000"/>
              </a:spcBef>
            </a:pPr>
            <a:endParaRPr lang="en-US" sz="2000" b="1">
              <a:solidFill>
                <a:schemeClr val="tx2"/>
              </a:solidFill>
              <a:latin typeface="Garamond" pitchFamily="18" charset="0"/>
            </a:endParaRPr>
          </a:p>
        </p:txBody>
      </p:sp>
      <p:pic>
        <p:nvPicPr>
          <p:cNvPr id="6" name="03 The Times They Are A-Changin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7315200" y="8382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3516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>
                <a:latin typeface="Tahoma" pitchFamily="34" charset="0"/>
                <a:cs typeface="Tahoma" pitchFamily="34" charset="0"/>
              </a:rPr>
              <a:t>Curriculum-Framing Questions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sz="3600" b="1" dirty="0" smtClean="0">
                <a:latin typeface="Tahoma" pitchFamily="34" charset="0"/>
                <a:cs typeface="Tahoma" pitchFamily="34" charset="0"/>
              </a:rPr>
              <a:t>Essential Question </a:t>
            </a:r>
            <a:r>
              <a:rPr lang="en-US" sz="2800" b="1" dirty="0" smtClean="0"/>
              <a:t/>
            </a:r>
            <a:br>
              <a:rPr lang="en-US" sz="2800" b="1" dirty="0" smtClean="0"/>
            </a:br>
            <a:r>
              <a:rPr lang="en-US" sz="4000" dirty="0" smtClean="0"/>
              <a:t> How are we affected by change?</a:t>
            </a:r>
            <a:endParaRPr lang="en-US" sz="4000" b="1" dirty="0" smtClean="0"/>
          </a:p>
          <a:p>
            <a:r>
              <a:rPr lang="en-US" sz="2800" b="1" dirty="0" smtClean="0">
                <a:latin typeface="Tahoma" pitchFamily="34" charset="0"/>
                <a:cs typeface="Tahoma" pitchFamily="34" charset="0"/>
              </a:rPr>
              <a:t>Unit Questions</a:t>
            </a:r>
          </a:p>
          <a:p>
            <a:pPr lvl="1"/>
            <a:r>
              <a:rPr lang="en-US" sz="2000" dirty="0" smtClean="0"/>
              <a:t> </a:t>
            </a:r>
            <a:r>
              <a:rPr lang="en-US" sz="3200" dirty="0" smtClean="0"/>
              <a:t>What causes change in physical and chemical properties of matter?</a:t>
            </a:r>
          </a:p>
          <a:p>
            <a:pPr lvl="1"/>
            <a:r>
              <a:rPr lang="en-US" sz="3200" dirty="0" smtClean="0"/>
              <a:t>What does matter look like as a result of these changes?</a:t>
            </a:r>
          </a:p>
          <a:p>
            <a:pPr lvl="1"/>
            <a:r>
              <a:rPr lang="en-US" sz="3200" dirty="0" smtClean="0"/>
              <a:t>What happens at the particle level before, during and after a change?</a:t>
            </a: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Tahoma" pitchFamily="34" charset="0"/>
                <a:cs typeface="Tahoma" pitchFamily="34" charset="0"/>
              </a:rPr>
              <a:t>Curriculum Framing Questions</a:t>
            </a:r>
            <a:endParaRPr lang="en-US" dirty="0">
              <a:latin typeface="Tahoma" pitchFamily="34" charset="0"/>
              <a:cs typeface="Tahoma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4400" y="1447800"/>
            <a:ext cx="7772400" cy="4572000"/>
          </a:xfrm>
        </p:spPr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en-US" sz="3800" b="1" dirty="0" smtClean="0">
                <a:latin typeface="Tahoma" pitchFamily="34" charset="0"/>
                <a:cs typeface="Tahoma" pitchFamily="34" charset="0"/>
              </a:rPr>
              <a:t>Content Questions</a:t>
            </a:r>
          </a:p>
          <a:p>
            <a:pPr marL="411480" lvl="1" indent="-342900">
              <a:spcBef>
                <a:spcPts val="700"/>
              </a:spcBef>
              <a:buClr>
                <a:schemeClr val="tx2"/>
              </a:buClr>
              <a:buSzPct val="95000"/>
              <a:buFont typeface="Wingdings"/>
              <a:buChar char=""/>
            </a:pPr>
            <a:r>
              <a:rPr lang="en-US" sz="3400" dirty="0" smtClean="0">
                <a:latin typeface="Tahoma" pitchFamily="34" charset="0"/>
                <a:cs typeface="Tahoma" pitchFamily="34" charset="0"/>
              </a:rPr>
              <a:t>How do we find out what substances are in the mystery mixture?</a:t>
            </a:r>
          </a:p>
          <a:p>
            <a:pPr lvl="0"/>
            <a:r>
              <a:rPr lang="en-US" sz="3400" dirty="0" smtClean="0">
                <a:latin typeface="Tahoma" pitchFamily="34" charset="0"/>
                <a:cs typeface="Tahoma" pitchFamily="34" charset="0"/>
              </a:rPr>
              <a:t>How doe we explain the behavior of particles in gasses?</a:t>
            </a:r>
          </a:p>
          <a:p>
            <a:pPr lvl="0"/>
            <a:r>
              <a:rPr lang="en-US" sz="3400" dirty="0" smtClean="0">
                <a:latin typeface="Tahoma" pitchFamily="34" charset="0"/>
                <a:cs typeface="Tahoma" pitchFamily="34" charset="0"/>
              </a:rPr>
              <a:t>How does kinetic energy of particles change the substance?</a:t>
            </a:r>
          </a:p>
          <a:p>
            <a:pPr lvl="0"/>
            <a:r>
              <a:rPr lang="en-US" sz="3400" dirty="0" smtClean="0">
                <a:latin typeface="Tahoma" pitchFamily="34" charset="0"/>
                <a:cs typeface="Tahoma" pitchFamily="34" charset="0"/>
              </a:rPr>
              <a:t>How does the energy of particles transfer to other particles?</a:t>
            </a:r>
          </a:p>
          <a:p>
            <a:pPr lvl="0"/>
            <a:r>
              <a:rPr lang="en-US" sz="3400" dirty="0" smtClean="0">
                <a:latin typeface="Tahoma" pitchFamily="34" charset="0"/>
                <a:cs typeface="Tahoma" pitchFamily="34" charset="0"/>
              </a:rPr>
              <a:t>What happens to energy during phase change?</a:t>
            </a:r>
          </a:p>
          <a:p>
            <a:pPr lvl="0"/>
            <a:r>
              <a:rPr lang="en-US" sz="3400" dirty="0" smtClean="0">
                <a:latin typeface="Tahoma" pitchFamily="34" charset="0"/>
                <a:cs typeface="Tahoma" pitchFamily="34" charset="0"/>
              </a:rPr>
              <a:t>How does phase change happen?</a:t>
            </a:r>
          </a:p>
          <a:p>
            <a:r>
              <a:rPr lang="en-US" sz="2800" dirty="0" smtClean="0">
                <a:latin typeface="Tahoma" pitchFamily="34" charset="0"/>
                <a:cs typeface="Tahoma" pitchFamily="34" charset="0"/>
              </a:rPr>
              <a:t>What are chemical properties? What are physical properties?</a:t>
            </a:r>
          </a:p>
          <a:p>
            <a:r>
              <a:rPr lang="en-US" sz="2800" dirty="0" smtClean="0">
                <a:latin typeface="Tahoma" pitchFamily="34" charset="0"/>
                <a:cs typeface="Tahoma" pitchFamily="34" charset="0"/>
              </a:rPr>
              <a:t>How do we classify matter?</a:t>
            </a:r>
            <a:endParaRPr lang="en-US" sz="3400" dirty="0" smtClean="0">
              <a:latin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en-US" dirty="0" smtClean="0"/>
              <a:t>Does Matter….matter? Project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idx="1"/>
          </p:nvPr>
        </p:nvSpPr>
        <p:spPr>
          <a:xfrm>
            <a:off x="1447800" y="1600200"/>
            <a:ext cx="7239000" cy="1066800"/>
          </a:xfrm>
        </p:spPr>
        <p:txBody>
          <a:bodyPr/>
          <a:lstStyle/>
          <a:p>
            <a:pPr marL="0" indent="0" eaLnBrk="1" hangingPunct="1">
              <a:buFontTx/>
              <a:buNone/>
              <a:tabLst>
                <a:tab pos="344488" algn="l"/>
              </a:tabLst>
            </a:pPr>
            <a:r>
              <a:rPr lang="en-US" dirty="0" smtClean="0">
                <a:latin typeface="Tahoma" pitchFamily="34" charset="0"/>
                <a:cs typeface="Tahoma" pitchFamily="34" charset="0"/>
              </a:rPr>
              <a:t>This project will help my students develop 21</a:t>
            </a:r>
            <a:r>
              <a:rPr lang="en-US" baseline="30000" dirty="0" smtClean="0">
                <a:latin typeface="Tahoma" pitchFamily="34" charset="0"/>
                <a:cs typeface="Tahoma" pitchFamily="34" charset="0"/>
              </a:rPr>
              <a:t>st</a:t>
            </a:r>
            <a:r>
              <a:rPr lang="en-US" dirty="0" smtClean="0">
                <a:latin typeface="Tahoma" pitchFamily="34" charset="0"/>
                <a:cs typeface="Tahoma" pitchFamily="34" charset="0"/>
              </a:rPr>
              <a:t> century skills through:</a:t>
            </a:r>
          </a:p>
        </p:txBody>
      </p:sp>
      <p:sp>
        <p:nvSpPr>
          <p:cNvPr id="7172" name="Text Box 4"/>
          <p:cNvSpPr txBox="1">
            <a:spLocks noChangeArrowheads="1"/>
          </p:cNvSpPr>
          <p:nvPr/>
        </p:nvSpPr>
        <p:spPr bwMode="auto">
          <a:xfrm>
            <a:off x="1524000" y="2667000"/>
            <a:ext cx="7239000" cy="32316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231775" indent="-231775">
              <a:buFontTx/>
              <a:buChar char="•"/>
            </a:pPr>
            <a:r>
              <a:rPr lang="en-US" sz="2400" dirty="0" smtClean="0">
                <a:solidFill>
                  <a:schemeClr val="tx2"/>
                </a:solidFill>
              </a:rPr>
              <a:t>Collaboration </a:t>
            </a:r>
            <a:r>
              <a:rPr lang="en-US" sz="2400" dirty="0">
                <a:solidFill>
                  <a:schemeClr val="tx2"/>
                </a:solidFill>
              </a:rPr>
              <a:t>with peers.</a:t>
            </a:r>
          </a:p>
          <a:p>
            <a:pPr marL="231775" indent="-231775">
              <a:buFontTx/>
              <a:buChar char="•"/>
            </a:pPr>
            <a:r>
              <a:rPr lang="en-US" sz="2400" dirty="0" smtClean="0">
                <a:solidFill>
                  <a:schemeClr val="tx2"/>
                </a:solidFill>
              </a:rPr>
              <a:t>Evaluation of the accuracy and relevance of the information.</a:t>
            </a:r>
          </a:p>
          <a:p>
            <a:pPr marL="231775" indent="-231775">
              <a:buFontTx/>
              <a:buChar char="•"/>
            </a:pPr>
            <a:r>
              <a:rPr lang="en-US" sz="2400" dirty="0" smtClean="0">
                <a:solidFill>
                  <a:schemeClr val="tx2"/>
                </a:solidFill>
              </a:rPr>
              <a:t>Evaluation of the relevance of music/pictures to their topic.</a:t>
            </a:r>
            <a:endParaRPr lang="en-US" sz="2400" dirty="0">
              <a:solidFill>
                <a:schemeClr val="tx2"/>
              </a:solidFill>
            </a:endParaRPr>
          </a:p>
          <a:p>
            <a:pPr marL="231775" indent="-231775">
              <a:buFontTx/>
              <a:buChar char="•"/>
            </a:pPr>
            <a:r>
              <a:rPr lang="en-US" sz="2400" dirty="0" smtClean="0">
                <a:solidFill>
                  <a:schemeClr val="tx2"/>
                </a:solidFill>
              </a:rPr>
              <a:t>Composition/creation of a poster to communicate their learning.</a:t>
            </a:r>
            <a:endParaRPr lang="en-US" sz="2400" dirty="0">
              <a:solidFill>
                <a:schemeClr val="tx2"/>
              </a:solidFill>
            </a:endParaRPr>
          </a:p>
          <a:p>
            <a:pPr marL="231775" indent="-231775">
              <a:spcBef>
                <a:spcPct val="50000"/>
              </a:spcBef>
            </a:pPr>
            <a:endParaRPr lang="en-US" sz="2400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>
          <a:xfrm>
            <a:off x="1371600" y="304800"/>
            <a:ext cx="7315200" cy="1143000"/>
          </a:xfrm>
        </p:spPr>
        <p:txBody>
          <a:bodyPr/>
          <a:lstStyle/>
          <a:p>
            <a:pPr eaLnBrk="1" hangingPunct="1"/>
            <a:r>
              <a:rPr lang="en-US" sz="3600" dirty="0" smtClean="0">
                <a:latin typeface="Tahoma" pitchFamily="34" charset="0"/>
                <a:cs typeface="Tahoma" pitchFamily="34" charset="0"/>
                <a:hlinkClick r:id="rId2" action="ppaction://hlinkfile"/>
              </a:rPr>
              <a:t>Gauging</a:t>
            </a:r>
            <a:r>
              <a:rPr lang="en-US" sz="3600" dirty="0" smtClean="0">
                <a:latin typeface="Tahoma" pitchFamily="34" charset="0"/>
                <a:cs typeface="Tahoma" pitchFamily="34" charset="0"/>
              </a:rPr>
              <a:t> </a:t>
            </a:r>
            <a:r>
              <a:rPr lang="en-US" sz="3600" dirty="0" smtClean="0">
                <a:latin typeface="Tahoma" pitchFamily="34" charset="0"/>
                <a:cs typeface="Tahoma" pitchFamily="34" charset="0"/>
                <a:hlinkClick r:id="rId2" action="ppaction://hlinkfile"/>
              </a:rPr>
              <a:t>Student</a:t>
            </a:r>
            <a:r>
              <a:rPr lang="en-US" sz="3600" dirty="0" smtClean="0">
                <a:latin typeface="Tahoma" pitchFamily="34" charset="0"/>
                <a:cs typeface="Tahoma" pitchFamily="34" charset="0"/>
              </a:rPr>
              <a:t> Needs Assessment</a:t>
            </a:r>
          </a:p>
        </p:txBody>
      </p:sp>
      <p:sp>
        <p:nvSpPr>
          <p:cNvPr id="1028" name="Text Box 7"/>
          <p:cNvSpPr txBox="1">
            <a:spLocks noChangeArrowheads="1"/>
          </p:cNvSpPr>
          <p:nvPr/>
        </p:nvSpPr>
        <p:spPr bwMode="auto">
          <a:xfrm>
            <a:off x="1371600" y="1600200"/>
            <a:ext cx="7162800" cy="48013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lvl="1"/>
            <a:r>
              <a:rPr lang="en-US" b="1" dirty="0">
                <a:latin typeface="Tahoma" pitchFamily="34" charset="0"/>
                <a:cs typeface="Tahoma" pitchFamily="34" charset="0"/>
              </a:rPr>
              <a:t>Purpose of the </a:t>
            </a:r>
            <a:r>
              <a:rPr lang="en-US" b="1" dirty="0" smtClean="0">
                <a:latin typeface="Tahoma" pitchFamily="34" charset="0"/>
                <a:cs typeface="Tahoma" pitchFamily="34" charset="0"/>
              </a:rPr>
              <a:t>Anticipation Guide Pre-Assessment</a:t>
            </a:r>
            <a:endParaRPr lang="en-US" dirty="0">
              <a:latin typeface="Tahoma" pitchFamily="34" charset="0"/>
              <a:cs typeface="Tahoma" pitchFamily="34" charset="0"/>
            </a:endParaRPr>
          </a:p>
          <a:p>
            <a:pPr lvl="1"/>
            <a:r>
              <a:rPr lang="en-US" dirty="0">
                <a:latin typeface="Tahoma" pitchFamily="34" charset="0"/>
                <a:cs typeface="Tahoma" pitchFamily="34" charset="0"/>
              </a:rPr>
              <a:t>To gather information about what students </a:t>
            </a:r>
            <a:r>
              <a:rPr lang="en-US" dirty="0" smtClean="0">
                <a:latin typeface="Tahoma" pitchFamily="34" charset="0"/>
                <a:cs typeface="Tahoma" pitchFamily="34" charset="0"/>
              </a:rPr>
              <a:t>think about the Essential and Unit questions </a:t>
            </a:r>
            <a:r>
              <a:rPr lang="en-US" dirty="0">
                <a:latin typeface="Tahoma" pitchFamily="34" charset="0"/>
                <a:cs typeface="Tahoma" pitchFamily="34" charset="0"/>
              </a:rPr>
              <a:t> </a:t>
            </a:r>
            <a:r>
              <a:rPr lang="en-US" dirty="0" smtClean="0">
                <a:latin typeface="Tahoma" pitchFamily="34" charset="0"/>
                <a:cs typeface="Tahoma" pitchFamily="34" charset="0"/>
              </a:rPr>
              <a:t>related to the content—to activate their prior knowledge and stimulate interest in the topic.</a:t>
            </a:r>
          </a:p>
          <a:p>
            <a:pPr lvl="1"/>
            <a:endParaRPr lang="en-US" b="1" dirty="0" smtClean="0">
              <a:latin typeface="+mn-lt"/>
            </a:endParaRPr>
          </a:p>
          <a:p>
            <a:pPr lvl="1"/>
            <a:r>
              <a:rPr lang="en-US" b="1" dirty="0" smtClean="0">
                <a:latin typeface="Tahoma" pitchFamily="34" charset="0"/>
                <a:cs typeface="Tahoma" pitchFamily="34" charset="0"/>
              </a:rPr>
              <a:t>Purpose of the K-W-L Pre-Assessment</a:t>
            </a:r>
            <a:endParaRPr lang="en-US" dirty="0" smtClean="0">
              <a:latin typeface="Tahoma" pitchFamily="34" charset="0"/>
              <a:cs typeface="Tahoma" pitchFamily="34" charset="0"/>
            </a:endParaRPr>
          </a:p>
          <a:p>
            <a:pPr lvl="1"/>
            <a:r>
              <a:rPr lang="en-US" dirty="0" smtClean="0">
                <a:latin typeface="Tahoma" pitchFamily="34" charset="0"/>
                <a:cs typeface="Tahoma" pitchFamily="34" charset="0"/>
              </a:rPr>
              <a:t>To determine student prior knowledge regarding unit content</a:t>
            </a:r>
          </a:p>
          <a:p>
            <a:pPr lvl="1"/>
            <a:endParaRPr lang="en-US" dirty="0">
              <a:latin typeface="+mn-lt"/>
            </a:endParaRPr>
          </a:p>
          <a:p>
            <a:pPr lvl="1"/>
            <a:r>
              <a:rPr lang="en-US" b="1" dirty="0">
                <a:latin typeface="Tahoma" pitchFamily="34" charset="0"/>
                <a:cs typeface="Tahoma" pitchFamily="34" charset="0"/>
              </a:rPr>
              <a:t>What I want to learn from my students?</a:t>
            </a:r>
            <a:endParaRPr lang="en-US" dirty="0">
              <a:latin typeface="Tahoma" pitchFamily="34" charset="0"/>
              <a:cs typeface="Tahoma" pitchFamily="34" charset="0"/>
            </a:endParaRPr>
          </a:p>
          <a:p>
            <a:pPr lvl="1"/>
            <a:r>
              <a:rPr lang="en-US" dirty="0" smtClean="0">
                <a:latin typeface="Tahoma" pitchFamily="34" charset="0"/>
                <a:cs typeface="Tahoma" pitchFamily="34" charset="0"/>
              </a:rPr>
              <a:t>What do students know about matter? </a:t>
            </a:r>
          </a:p>
          <a:p>
            <a:pPr lvl="1"/>
            <a:endParaRPr lang="en-US" b="1" dirty="0">
              <a:latin typeface="+mn-lt"/>
            </a:endParaRPr>
          </a:p>
          <a:p>
            <a:pPr lvl="1"/>
            <a:r>
              <a:rPr lang="en-US" b="1" dirty="0">
                <a:latin typeface="Tahoma" pitchFamily="34" charset="0"/>
                <a:cs typeface="Tahoma" pitchFamily="34" charset="0"/>
              </a:rPr>
              <a:t>How I have tried to promote higher-order thinking?</a:t>
            </a:r>
            <a:endParaRPr lang="en-US" dirty="0">
              <a:latin typeface="Tahoma" pitchFamily="34" charset="0"/>
              <a:cs typeface="Tahoma" pitchFamily="34" charset="0"/>
            </a:endParaRPr>
          </a:p>
          <a:p>
            <a:pPr lvl="1"/>
            <a:r>
              <a:rPr lang="en-US" dirty="0" smtClean="0">
                <a:latin typeface="Tahoma" pitchFamily="34" charset="0"/>
                <a:cs typeface="Tahoma" pitchFamily="34" charset="0"/>
              </a:rPr>
              <a:t>The anticipation guide asks students to evaluate, apply, and judge based on their own opinions and experiences. The K-W-L chart will be used to help students determine what they need to research about their topics.</a:t>
            </a:r>
          </a:p>
          <a:p>
            <a:pPr lvl="1"/>
            <a:endParaRPr lang="en-US" b="1" dirty="0">
              <a:latin typeface="Garamond" pitchFamily="18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600" dirty="0" smtClean="0">
                <a:latin typeface="Tahoma" pitchFamily="34" charset="0"/>
                <a:cs typeface="Tahoma" pitchFamily="34" charset="0"/>
              </a:rPr>
              <a:t>Gauging Student Needs Assessment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4400" y="1524000"/>
            <a:ext cx="7772400" cy="4831560"/>
          </a:xfrm>
        </p:spPr>
        <p:txBody>
          <a:bodyPr>
            <a:normAutofit/>
          </a:bodyPr>
          <a:lstStyle/>
          <a:p>
            <a:pPr lvl="1">
              <a:buNone/>
            </a:pPr>
            <a:r>
              <a:rPr lang="en-US" b="1" dirty="0" smtClean="0">
                <a:latin typeface="Tahoma" pitchFamily="34" charset="0"/>
                <a:cs typeface="Tahoma" pitchFamily="34" charset="0"/>
              </a:rPr>
              <a:t>How the assessment information helps me and my students plan for upcoming activities in the unit?</a:t>
            </a:r>
            <a:endParaRPr lang="en-US" dirty="0" smtClean="0">
              <a:latin typeface="Tahoma" pitchFamily="34" charset="0"/>
              <a:cs typeface="Tahoma" pitchFamily="34" charset="0"/>
            </a:endParaRPr>
          </a:p>
          <a:p>
            <a:pPr lvl="1"/>
            <a:r>
              <a:rPr lang="en-US" sz="2400" dirty="0" smtClean="0">
                <a:latin typeface="Tahoma" pitchFamily="34" charset="0"/>
                <a:cs typeface="Tahoma" pitchFamily="34" charset="0"/>
              </a:rPr>
              <a:t>If students do not have any knowledge of the topic, I will know if I need to direct them to specific websites rather than allow them to search for information without guidance.</a:t>
            </a:r>
          </a:p>
          <a:p>
            <a:pPr lvl="1"/>
            <a:r>
              <a:rPr lang="en-US" sz="2400" dirty="0" smtClean="0">
                <a:latin typeface="Tahoma" pitchFamily="34" charset="0"/>
                <a:cs typeface="Tahoma" pitchFamily="34" charset="0"/>
              </a:rPr>
              <a:t>Students will be able to use the K-W-L to create questions for research and to gauge their own learning.</a:t>
            </a:r>
          </a:p>
          <a:p>
            <a:endParaRPr lang="en-US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4"/>
          <p:cNvSpPr>
            <a:spLocks noGrp="1" noChangeArrowheads="1"/>
          </p:cNvSpPr>
          <p:nvPr>
            <p:ph type="title"/>
          </p:nvPr>
        </p:nvSpPr>
        <p:spPr>
          <a:xfrm>
            <a:off x="1143000" y="274638"/>
            <a:ext cx="7543800" cy="1143000"/>
          </a:xfrm>
          <a:noFill/>
        </p:spPr>
        <p:txBody>
          <a:bodyPr/>
          <a:lstStyle/>
          <a:p>
            <a:pPr algn="ctr" eaLnBrk="1" hangingPunct="1"/>
            <a:r>
              <a:rPr lang="en-US" dirty="0" smtClean="0">
                <a:latin typeface="Tahoma" pitchFamily="34" charset="0"/>
                <a:cs typeface="Tahoma" pitchFamily="34" charset="0"/>
              </a:rPr>
              <a:t>My Goals for the Course</a:t>
            </a:r>
          </a:p>
        </p:txBody>
      </p:sp>
      <p:sp>
        <p:nvSpPr>
          <p:cNvPr id="8194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en-US" sz="2800" dirty="0" smtClean="0"/>
              <a:t>Help students understand matter is everywhere and changes depending on the environment.</a:t>
            </a:r>
          </a:p>
          <a:p>
            <a:pPr eaLnBrk="1" hangingPunct="1"/>
            <a:r>
              <a:rPr lang="en-US" sz="2800" dirty="0" smtClean="0"/>
              <a:t>Help students evaluate their methods using the inquiry process?</a:t>
            </a:r>
          </a:p>
          <a:p>
            <a:pPr eaLnBrk="1" hangingPunct="1"/>
            <a:r>
              <a:rPr lang="en-US" sz="2800" dirty="0" smtClean="0"/>
              <a:t>Help each student to produce a quality final project.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1371600" y="533400"/>
            <a:ext cx="7315200" cy="1143000"/>
          </a:xfrm>
        </p:spPr>
        <p:txBody>
          <a:bodyPr/>
          <a:lstStyle/>
          <a:p>
            <a:pPr algn="ctr" eaLnBrk="1" hangingPunct="1"/>
            <a:r>
              <a:rPr lang="en-US" dirty="0" smtClean="0">
                <a:latin typeface="Tahoma" pitchFamily="34" charset="0"/>
                <a:cs typeface="Tahoma" pitchFamily="34" charset="0"/>
              </a:rPr>
              <a:t>Goals for My Students 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idx="1"/>
          </p:nvPr>
        </p:nvSpPr>
        <p:spPr>
          <a:xfrm>
            <a:off x="1371600" y="1371600"/>
            <a:ext cx="7239000" cy="4525963"/>
          </a:xfrm>
        </p:spPr>
        <p:txBody>
          <a:bodyPr>
            <a:normAutofit/>
          </a:bodyPr>
          <a:lstStyle/>
          <a:p>
            <a:pPr eaLnBrk="1" hangingPunct="1"/>
            <a:r>
              <a:rPr lang="en-US" sz="2400" dirty="0" smtClean="0">
                <a:latin typeface="Tahoma" pitchFamily="34" charset="0"/>
                <a:cs typeface="Tahoma" pitchFamily="34" charset="0"/>
              </a:rPr>
              <a:t>To think like Chemist by:</a:t>
            </a:r>
          </a:p>
          <a:p>
            <a:pPr lvl="1"/>
            <a:r>
              <a:rPr lang="en-US" sz="2000" dirty="0" smtClean="0">
                <a:latin typeface="Tahoma" pitchFamily="34" charset="0"/>
                <a:cs typeface="Tahoma" pitchFamily="34" charset="0"/>
              </a:rPr>
              <a:t>Exploring multiple causes of change</a:t>
            </a:r>
          </a:p>
          <a:p>
            <a:pPr lvl="1"/>
            <a:r>
              <a:rPr lang="en-US" sz="2000" dirty="0" smtClean="0">
                <a:latin typeface="Tahoma" pitchFamily="34" charset="0"/>
                <a:cs typeface="Tahoma" pitchFamily="34" charset="0"/>
              </a:rPr>
              <a:t>Compare results multiple activities.</a:t>
            </a:r>
          </a:p>
          <a:p>
            <a:pPr lvl="1"/>
            <a:r>
              <a:rPr lang="en-US" sz="2000" dirty="0" smtClean="0">
                <a:latin typeface="Tahoma" pitchFamily="34" charset="0"/>
                <a:cs typeface="Tahoma" pitchFamily="34" charset="0"/>
              </a:rPr>
              <a:t>Identifying  and record the immediate effects of activities</a:t>
            </a:r>
          </a:p>
          <a:p>
            <a:pPr lvl="1"/>
            <a:r>
              <a:rPr lang="en-US" sz="2000" dirty="0" smtClean="0">
                <a:latin typeface="Tahoma" pitchFamily="34" charset="0"/>
                <a:cs typeface="Tahoma" pitchFamily="34" charset="0"/>
              </a:rPr>
              <a:t>Understand what is happening at the particle level</a:t>
            </a:r>
          </a:p>
          <a:p>
            <a:pPr eaLnBrk="1" hangingPunct="1"/>
            <a:r>
              <a:rPr lang="en-US" sz="2400" dirty="0" smtClean="0"/>
              <a:t>To improve their technology and research skills by:</a:t>
            </a:r>
          </a:p>
          <a:p>
            <a:pPr lvl="1"/>
            <a:r>
              <a:rPr lang="en-US" sz="2000" dirty="0" smtClean="0">
                <a:latin typeface="Tahoma" pitchFamily="34" charset="0"/>
                <a:cs typeface="Tahoma" pitchFamily="34" charset="0"/>
              </a:rPr>
              <a:t>Asking questions about reliability and accuracy results</a:t>
            </a:r>
          </a:p>
          <a:p>
            <a:pPr lvl="1"/>
            <a:r>
              <a:rPr lang="en-US" sz="2000" dirty="0" smtClean="0">
                <a:latin typeface="Tahoma" pitchFamily="34" charset="0"/>
                <a:cs typeface="Tahoma" pitchFamily="34" charset="0"/>
              </a:rPr>
              <a:t>Learning to download pictures and appropriate information from the internet.</a:t>
            </a:r>
          </a:p>
          <a:p>
            <a:pPr lvl="1"/>
            <a:r>
              <a:rPr lang="en-US" sz="2000" dirty="0" smtClean="0">
                <a:latin typeface="Tahoma" pitchFamily="34" charset="0"/>
                <a:cs typeface="Tahoma" pitchFamily="34" charset="0"/>
              </a:rPr>
              <a:t>To keep a notebook with showing the learning they have achieved</a:t>
            </a:r>
          </a:p>
          <a:p>
            <a:pPr lvl="1"/>
            <a:endParaRPr lang="en-US" sz="2000" dirty="0" smtClean="0"/>
          </a:p>
          <a:p>
            <a:pPr lvl="1"/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etro">
  <a:themeElements>
    <a:clrScheme name="Metro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Metro">
      <a:majorFont>
        <a:latin typeface="Consolas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Metro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bg1">
                <a:shade val="100000"/>
                <a:satMod val="150000"/>
              </a:schemeClr>
            </a:gs>
            <a:gs pos="65000">
              <a:schemeClr val="bg1">
                <a:shade val="90000"/>
                <a:satMod val="375000"/>
              </a:schemeClr>
            </a:gs>
            <a:gs pos="100000">
              <a:schemeClr val="phClr">
                <a:tint val="88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0000"/>
                <a:satMod val="180000"/>
              </a:schemeClr>
              <a:schemeClr val="phClr">
                <a:tint val="90000"/>
                <a:satMod val="20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1361</TotalTime>
  <Words>550</Words>
  <Application>Microsoft Office PowerPoint</Application>
  <PresentationFormat>On-screen Show (4:3)</PresentationFormat>
  <Paragraphs>64</Paragraphs>
  <Slides>11</Slides>
  <Notes>0</Notes>
  <HiddenSlides>0</HiddenSlides>
  <MMClips>1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Metro</vt:lpstr>
      <vt:lpstr>Does Matter    Matter?</vt:lpstr>
      <vt:lpstr>Unit Summary</vt:lpstr>
      <vt:lpstr>Curriculum-Framing Questions</vt:lpstr>
      <vt:lpstr>Curriculum Framing Questions</vt:lpstr>
      <vt:lpstr>Does Matter….matter? Project</vt:lpstr>
      <vt:lpstr>Gauging Student Needs Assessment</vt:lpstr>
      <vt:lpstr>Gauging Student Needs Assessment</vt:lpstr>
      <vt:lpstr>My Goals for the Course</vt:lpstr>
      <vt:lpstr>Goals for My Students </vt:lpstr>
      <vt:lpstr>Request for Feedback</vt:lpstr>
      <vt:lpstr>Works Cited</vt:lpstr>
    </vt:vector>
  </TitlesOfParts>
  <Company>Intel Corporation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Is it possible to conquer the impossible?</dc:title>
  <dc:creator>cbaker1X</dc:creator>
  <cp:lastModifiedBy>default</cp:lastModifiedBy>
  <cp:revision>39</cp:revision>
  <dcterms:created xsi:type="dcterms:W3CDTF">2006-09-14T16:17:37Z</dcterms:created>
  <dcterms:modified xsi:type="dcterms:W3CDTF">2010-06-24T18:20:54Z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oject Phase">
    <vt:lpwstr>Module 2</vt:lpwstr>
  </property>
</Properties>
</file>